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0" r:id="rId3"/>
    <p:sldId id="29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92"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93" r:id="rId34"/>
    <p:sldId id="286" r:id="rId35"/>
    <p:sldId id="294" r:id="rId36"/>
    <p:sldId id="287" r:id="rId37"/>
    <p:sldId id="288" r:id="rId38"/>
    <p:sldId id="28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1575" autoAdjust="0"/>
  </p:normalViewPr>
  <p:slideViewPr>
    <p:cSldViewPr snapToGrid="0">
      <p:cViewPr varScale="1">
        <p:scale>
          <a:sx n="71" d="100"/>
          <a:sy n="71" d="100"/>
        </p:scale>
        <p:origin x="273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04/05/2022</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altLang="en-US" dirty="0"/>
              <a:t>http://www.buckscc.gov.uk/services/education/school-transport/school-transport-policies/</a:t>
            </a:r>
          </a:p>
          <a:p>
            <a:pPr>
              <a:defRPr/>
            </a:pPr>
            <a:endParaRPr lang="en-GB" altLang="en-US" dirty="0"/>
          </a:p>
          <a:p>
            <a:pPr>
              <a:defRPr/>
            </a:pPr>
            <a:r>
              <a:rPr lang="en-GB" altLang="en-US" dirty="0"/>
              <a:t>http://www.buckscc.gov.uk/media/2314/school-transport-policy-and-guidance.pdf    (pdf of transport guidance)</a:t>
            </a:r>
          </a:p>
          <a:p>
            <a:pPr>
              <a:defRPr/>
            </a:pP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altLang="en-US" dirty="0"/>
          </a:p>
          <a:p>
            <a:pPr>
              <a:defRPr/>
            </a:pPr>
            <a:r>
              <a:rPr lang="en-GB" altLang="en-US" dirty="0">
                <a:solidFill>
                  <a:schemeClr val="accent2">
                    <a:lumMod val="60000"/>
                    <a:lumOff val="40000"/>
                  </a:schemeClr>
                </a:solidFill>
              </a:rPr>
              <a:t>www.buckscc.gov.uk/findaschoolplace </a:t>
            </a:r>
            <a:r>
              <a:rPr lang="en-GB" altLang="en-US"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343597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offers are the first of a number of ‘rounds’ of allocations and we manage the rest of the allocation  by grouping offers together in rounds. </a:t>
            </a:r>
          </a:p>
          <a:p>
            <a:endParaRPr lang="en-US" altLang="en-US" baseline="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dirty="0"/>
          </a:p>
          <a:p>
            <a:r>
              <a:rPr lang="en-US" altLang="en-US" dirty="0"/>
              <a:t>New</a:t>
            </a:r>
            <a:r>
              <a:rPr lang="en-US" altLang="en-US" baseline="0" dirty="0"/>
              <a:t> preferences can be added for the third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35 and 36</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16</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made due to the pandemic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379724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2023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you should liaise with the school.  A delay at this point may mean the Secondary Transfer Test will be delayed. All children attending Buckinghamshire primary schools or Partner Schools (local independent schools) will be expected to sit the Practice Test before attempting the Secondary Transfer Test.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English technical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32</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2022 entry 35.66% of the review cases are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2021,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115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2021, of the children that went to grammar school appeal without a Selection Review, 48 appeal cases were submitted and</a:t>
            </a:r>
            <a:r>
              <a:rPr lang="en-GB" altLang="en-US" b="0" i="0" baseline="0" dirty="0">
                <a:solidFill>
                  <a:srgbClr val="FF0000"/>
                </a:solidFill>
              </a:rPr>
              <a:t> 2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2023.</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Some schools give priority to pupils in receipt of Free School Meals or those entitled to Pupil Premium. </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Some schools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1529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04/05/2022</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04/05/2022</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04/05/2022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5/4/2022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ervices.buckscc.gov.uk/school-admissions/trans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2023 (April 2022 – with audio)</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u="sng" kern="1200" dirty="0">
                <a:solidFill>
                  <a:srgbClr val="000000"/>
                </a:solidFill>
                <a:effectLst/>
                <a:ea typeface="Times New Roman" panose="02020603050405020304" pitchFamily="18" charset="0"/>
                <a:cs typeface="Times New Roman" panose="02020603050405020304" pitchFamily="18" charset="0"/>
                <a:hlinkClick r:id="rId3"/>
              </a:rPr>
              <a:t>Find my child a school place (buckscc.gov.uk)</a:t>
            </a:r>
            <a:r>
              <a:rPr lang="en-GB" kern="1200" dirty="0">
                <a:solidFill>
                  <a:srgbClr val="000000"/>
                </a:solidFill>
                <a:effectLst/>
                <a:ea typeface="Times New Roman" panose="02020603050405020304" pitchFamily="18" charset="0"/>
              </a:rPr>
              <a:t> 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47776"/>
    </mc:Choice>
    <mc:Fallback xmlns="">
      <p:transition advTm="477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48949"/>
    </mc:Choice>
    <mc:Fallback xmlns="">
      <p:transition spd="slow" advTm="4894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48742"/>
    </mc:Choice>
    <mc:Fallback xmlns="">
      <p:transition spd="slow" advTm="4874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Offer Day – 1 March 2023</a:t>
            </a:r>
            <a:endParaRPr lang="en-GB" dirty="0"/>
          </a:p>
        </p:txBody>
      </p:sp>
      <p:sp>
        <p:nvSpPr>
          <p:cNvPr id="3" name="Content Placeholder 2"/>
          <p:cNvSpPr>
            <a:spLocks noGrp="1"/>
          </p:cNvSpPr>
          <p:nvPr>
            <p:ph idx="1"/>
          </p:nvPr>
        </p:nvSpPr>
        <p:spPr>
          <a:xfrm>
            <a:off x="628650" y="1487606"/>
            <a:ext cx="7886700" cy="4689357"/>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51349"/>
    </mc:Choice>
    <mc:Fallback xmlns="">
      <p:transition spd="slow" advTm="5134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27131"/>
    </mc:Choice>
    <mc:Fallback xmlns="">
      <p:transition spd="slow" advTm="2713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7701"/>
    </mc:Choice>
    <mc:Fallback xmlns="">
      <p:transition spd="slow" advTm="3770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92500" lnSpcReduction="20000"/>
          </a:bodyPr>
          <a:lstStyle/>
          <a:p>
            <a:pPr>
              <a:defRPr/>
            </a:pPr>
            <a:r>
              <a:rPr lang="en-GB" sz="3000" dirty="0"/>
              <a:t>Apply by Midnight on 31 October 2022</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a:t>
            </a:r>
          </a:p>
          <a:p>
            <a:pPr>
              <a:defRPr/>
            </a:pPr>
            <a:r>
              <a:rPr lang="en-GB" sz="3000" dirty="0"/>
              <a:t>Consider transport arrangements</a:t>
            </a:r>
          </a:p>
          <a:p>
            <a:pPr>
              <a:defRPr/>
            </a:pPr>
            <a:r>
              <a:rPr lang="en-GB" sz="3000" dirty="0"/>
              <a:t>Visit the schools (if you are permitted) </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55634"/>
    </mc:Choice>
    <mc:Fallback xmlns="">
      <p:transition spd="slow" advTm="556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23553"/>
    </mc:Choice>
    <mc:Fallback xmlns="">
      <p:transition spd="slow" advTm="2355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7 July 2022 </a:t>
            </a:r>
            <a:r>
              <a:rPr lang="en-GB" sz="1800" dirty="0"/>
              <a:t>(posted to home address) </a:t>
            </a:r>
          </a:p>
          <a:p>
            <a:pPr fontAlgn="base"/>
            <a:r>
              <a:rPr lang="en-GB" dirty="0"/>
              <a:t>13 September 2022</a:t>
            </a:r>
          </a:p>
          <a:p>
            <a:pPr fontAlgn="base"/>
            <a:r>
              <a:rPr lang="en-GB" dirty="0"/>
              <a:t>15 September 2022</a:t>
            </a:r>
          </a:p>
          <a:p>
            <a:pPr fontAlgn="base"/>
            <a:r>
              <a:rPr lang="en-GB" dirty="0"/>
              <a:t>14 October 2022</a:t>
            </a:r>
          </a:p>
          <a:p>
            <a:pPr fontAlgn="base"/>
            <a:r>
              <a:rPr lang="en-GB" dirty="0"/>
              <a:t>31 October 2022 </a:t>
            </a:r>
            <a:r>
              <a:rPr lang="en-GB" sz="1800" dirty="0"/>
              <a:t>(midnight)</a:t>
            </a:r>
          </a:p>
          <a:p>
            <a:pPr fontAlgn="base"/>
            <a:r>
              <a:rPr lang="en-GB" dirty="0"/>
              <a:t>1 March 2023</a:t>
            </a:r>
          </a:p>
          <a:p>
            <a:pPr fontAlgn="base"/>
            <a:r>
              <a:rPr lang="en-GB" dirty="0"/>
              <a:t>September 2023</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45585"/>
    </mc:Choice>
    <mc:Fallback xmlns="">
      <p:transition spd="slow" advTm="455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2023 testing – Coronavirus update</a:t>
            </a:r>
          </a:p>
        </p:txBody>
      </p:sp>
      <p:sp>
        <p:nvSpPr>
          <p:cNvPr id="3" name="Content Placeholder 2"/>
          <p:cNvSpPr>
            <a:spLocks noGrp="1"/>
          </p:cNvSpPr>
          <p:nvPr>
            <p:ph idx="1"/>
          </p:nvPr>
        </p:nvSpPr>
        <p:spPr>
          <a:xfrm>
            <a:off x="628650" y="1577340"/>
            <a:ext cx="7886700" cy="4599623"/>
          </a:xfrm>
        </p:spPr>
        <p:txBody>
          <a:bodyPr>
            <a:normAutofit/>
          </a:bodyPr>
          <a:lstStyle/>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It is unlikely that testing will need to be delayed this year but there could be changes to testing arrangements if any Covid requirements are reinstated</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This presentation explains the usual processes which will be kept to wherever possible</a:t>
            </a: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Any changes to the process due to Covid-19 requirements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r>
              <a:rPr lang="en-GB" sz="2400" dirty="0">
                <a:effectLst/>
                <a:latin typeface="Calibri" panose="020F0502020204030204" pitchFamily="34" charset="0"/>
                <a:ea typeface="Calibri" panose="020F0502020204030204" pitchFamily="34" charset="0"/>
                <a:cs typeface="Times New Roman" panose="02020603050405020304" pitchFamily="18" charset="0"/>
              </a:rPr>
              <a:t>  and if necessary we will write to parents</a:t>
            </a:r>
            <a:endParaRPr lang="en-GB" sz="2400" dirty="0"/>
          </a:p>
        </p:txBody>
      </p:sp>
    </p:spTree>
    <p:extLst>
      <p:ext uri="{BB962C8B-B14F-4D97-AF65-F5344CB8AC3E}">
        <p14:creationId xmlns:p14="http://schemas.microsoft.com/office/powerpoint/2010/main" val="3150968685"/>
      </p:ext>
    </p:extLst>
  </p:cSld>
  <p:clrMapOvr>
    <a:masterClrMapping/>
  </p:clrMapOvr>
  <mc:AlternateContent xmlns:mc="http://schemas.openxmlformats.org/markup-compatibility/2006" xmlns:p14="http://schemas.microsoft.com/office/powerpoint/2010/main">
    <mc:Choice Requires="p14">
      <p:transition p14:dur="10" advTm="59719"/>
    </mc:Choice>
    <mc:Fallback xmlns="">
      <p:transition advTm="5971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Covid</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We expect the test to take place in September as planned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However, test arrangements will need to take account of any guidance from the government should they be reintroduced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40815"/>
    </mc:Choice>
    <mc:Fallback xmlns="">
      <p:transition spd="slow" advTm="4081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30899"/>
    </mc:Choice>
    <mc:Fallback xmlns="">
      <p:transition spd="slow" advTm="3089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9347"/>
    </mc:Choice>
    <mc:Fallback xmlns="">
      <p:transition spd="slow" advTm="1934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lstStyle/>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GL Assessment provide free familiarisation on their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27014"/>
    </mc:Choice>
    <mc:Fallback xmlns="">
      <p:transition spd="slow" advTm="2701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39996"/>
    </mc:Choice>
    <mc:Fallback xmlns="">
      <p:transition spd="slow" advTm="3999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 during the test period</a:t>
            </a:r>
            <a:endParaRPr lang="en-GB" dirty="0"/>
          </a:p>
        </p:txBody>
      </p:sp>
      <p:sp>
        <p:nvSpPr>
          <p:cNvPr id="11" name="Content Placeholder 10"/>
          <p:cNvSpPr>
            <a:spLocks noGrp="1"/>
          </p:cNvSpPr>
          <p:nvPr>
            <p:ph idx="1"/>
          </p:nvPr>
        </p:nvSpPr>
        <p:spPr/>
        <p:txBody>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should always sit the practice test first</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24096"/>
    </mc:Choice>
    <mc:Fallback xmlns="">
      <p:transition spd="slow" advTm="2409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18769"/>
    </mc:Choice>
    <mc:Fallback xmlns="">
      <p:transition spd="slow" advTm="1876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30704"/>
    </mc:Choice>
    <mc:Fallback xmlns="">
      <p:transition spd="slow" advTm="3070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24823"/>
    </mc:Choice>
    <mc:Fallback xmlns="">
      <p:transition spd="slow" advTm="2482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34898"/>
    </mc:Choice>
    <mc:Fallback xmlns="">
      <p:transition spd="slow" advTm="348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4-17)</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18-37)</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42345"/>
    </mc:Choice>
    <mc:Fallback xmlns="">
      <p:transition advTm="4234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35988"/>
    </mc:Choice>
    <mc:Fallback xmlns="">
      <p:transition spd="slow" advTm="3598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641444"/>
          </a:xfrm>
        </p:spPr>
        <p:txBody>
          <a:bodyPr>
            <a:normAutofit/>
          </a:bodyPr>
          <a:lstStyle/>
          <a:p>
            <a:r>
              <a:rPr lang="en-GB" altLang="en-US" sz="4000" dirty="0"/>
              <a:t>Results and qualification-14 October</a:t>
            </a:r>
            <a:endParaRPr lang="en-GB" sz="4000" dirty="0"/>
          </a:p>
        </p:txBody>
      </p:sp>
      <p:sp>
        <p:nvSpPr>
          <p:cNvPr id="3" name="Content Placeholder 2"/>
          <p:cNvSpPr>
            <a:spLocks noGrp="1"/>
          </p:cNvSpPr>
          <p:nvPr>
            <p:ph idx="1"/>
          </p:nvPr>
        </p:nvSpPr>
        <p:spPr>
          <a:xfrm>
            <a:off x="491319" y="982638"/>
            <a:ext cx="8256896" cy="5390865"/>
          </a:xfrm>
        </p:spPr>
        <p:txBody>
          <a:bodyPr>
            <a:noAutofit/>
          </a:bodyPr>
          <a:lstStyle/>
          <a:p>
            <a:pPr>
              <a:defRPr/>
            </a:pPr>
            <a:r>
              <a:rPr lang="en-GB" sz="2400" dirty="0">
                <a:effectLst/>
                <a:ea typeface="Calibri" panose="020F0502020204030204" pitchFamily="34" charset="0"/>
                <a:cs typeface="Times New Roman" panose="02020603050405020304" pitchFamily="18" charset="0"/>
              </a:rPr>
              <a:t>Results will be sent to parents by email.</a:t>
            </a:r>
          </a:p>
          <a:p>
            <a:pPr>
              <a:lnSpc>
                <a:spcPct val="107000"/>
              </a:lnSpc>
              <a:spcAft>
                <a:spcPts val="800"/>
              </a:spcAft>
            </a:pPr>
            <a:r>
              <a:rPr lang="en-GB" sz="2400"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You will then need to log into an online form and provide your email address – you will need to use the code we provided to do this. This ensures we have a current email address for the results email to be sent to.</a:t>
            </a:r>
          </a:p>
          <a:p>
            <a:pPr>
              <a:lnSpc>
                <a:spcPct val="107000"/>
              </a:lnSpc>
              <a:spcAft>
                <a:spcPts val="800"/>
              </a:spcAft>
            </a:pPr>
            <a:r>
              <a:rPr lang="en-GB" sz="2400" dirty="0"/>
              <a:t>If your child attends a Partner school or has sat the test at a grammar school test centre, then we will send the result to the email you used to register for the test.</a:t>
            </a:r>
          </a:p>
          <a:p>
            <a:pPr>
              <a:defRPr/>
            </a:pPr>
            <a:r>
              <a:rPr lang="en-GB" sz="2400" dirty="0"/>
              <a:t>Contents are confidential to parent and child.</a:t>
            </a:r>
          </a:p>
          <a:p>
            <a:pPr>
              <a:defRPr/>
            </a:pPr>
            <a:r>
              <a:rPr lang="en-GB" altLang="en-US" sz="2400" dirty="0"/>
              <a:t>37% of children scored 121 or more in the 2022 entry test.</a:t>
            </a:r>
            <a:endParaRPr lang="en-GB" sz="2400" dirty="0"/>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43015"/>
    </mc:Choice>
    <mc:Fallback xmlns="">
      <p:transition spd="slow" advTm="4301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a:t>
            </a:r>
            <a:r>
              <a:rPr lang="en-GB" altLang="en-US"/>
              <a:t>decide if a </a:t>
            </a:r>
            <a:r>
              <a:rPr lang="en-GB" altLang="en-US" dirty="0"/>
              <a:t>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24936"/>
    </mc:Choice>
    <mc:Fallback xmlns="">
      <p:transition spd="slow" advTm="2493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27824"/>
    </mc:Choice>
    <mc:Fallback xmlns="">
      <p:transition spd="slow" advTm="2782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35.66%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28944"/>
    </mc:Choice>
    <mc:Fallback xmlns="">
      <p:transition spd="slow" advTm="2894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28149"/>
    </mc:Choice>
    <mc:Fallback xmlns="">
      <p:transition spd="slow" advTm="28149"/>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70000" lnSpcReduction="20000"/>
          </a:bodyPr>
          <a:lstStyle/>
          <a:p>
            <a:pPr>
              <a:defRPr/>
            </a:pPr>
            <a:r>
              <a:rPr lang="en-GB" altLang="en-US" dirty="0">
                <a:solidFill>
                  <a:schemeClr val="tx1">
                    <a:lumMod val="65000"/>
                    <a:lumOff val="35000"/>
                  </a:schemeClr>
                </a:solidFill>
              </a:rPr>
              <a:t>‘</a:t>
            </a:r>
            <a:r>
              <a:rPr lang="en-GB" altLang="en-US" sz="2900" dirty="0">
                <a:solidFill>
                  <a:schemeClr val="tx1">
                    <a:lumMod val="65000"/>
                    <a:lumOff val="35000"/>
                  </a:schemeClr>
                </a:solidFill>
              </a:rPr>
              <a:t>Moving up to Secondary School’ leaflet </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websites</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marL="0" indent="0">
              <a:buNone/>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open events dates (subject to social distancing requirements):</a:t>
            </a:r>
          </a:p>
          <a:p>
            <a:pPr marL="0" indent="0">
              <a:buNone/>
              <a:defRPr/>
            </a:pPr>
            <a:r>
              <a:rPr lang="en-GB" altLang="en-US" sz="2900" dirty="0">
                <a:solidFill>
                  <a:srgbClr val="1B29AB"/>
                </a:solidFill>
              </a:rPr>
              <a:t>	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marL="0" indent="0">
              <a:buNone/>
              <a:defRPr/>
            </a:pPr>
            <a:endParaRPr lang="en-GB" sz="2900" u="sng" dirty="0">
              <a:solidFill>
                <a:schemeClr val="accent2"/>
              </a:solidFill>
            </a:endParaRPr>
          </a:p>
          <a:p>
            <a:pPr>
              <a:defRPr/>
            </a:pPr>
            <a:r>
              <a:rPr lang="en-GB" altLang="en-US" sz="29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42993"/>
    </mc:Choice>
    <mc:Fallback xmlns="">
      <p:transition spd="slow" advTm="4299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24302"/>
    </mc:Choice>
    <mc:Fallback xmlns="">
      <p:transition spd="slow" advTm="243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5550"/>
    </mc:Choice>
    <mc:Fallback xmlns="">
      <p:transition advTm="555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15186"/>
    </mc:Choice>
    <mc:Fallback xmlns="">
      <p:transition advTm="151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10 September and 31 October 2022</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2231"/>
    </mc:Choice>
    <mc:Fallback xmlns="">
      <p:transition advTm="222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39407"/>
    </mc:Choice>
    <mc:Fallback xmlns="">
      <p:transition advTm="3940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28767"/>
    </mc:Choice>
    <mc:Fallback xmlns="">
      <p:transition advTm="2876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41224"/>
    </mc:Choice>
    <mc:Fallback xmlns="">
      <p:transition advTm="41224"/>
    </mc:Fallback>
  </mc:AlternateContent>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Buckinghamshire Council standard template</Template>
  <TotalTime>2959</TotalTime>
  <Words>4566</Words>
  <Application>Microsoft Office PowerPoint</Application>
  <PresentationFormat>On-screen Show (4:3)</PresentationFormat>
  <Paragraphs>401</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Lucida Grande</vt:lpstr>
      <vt:lpstr>Symbol</vt:lpstr>
      <vt:lpstr>Times New Roman</vt:lpstr>
      <vt:lpstr>Buckinghamshire Council standard template</vt:lpstr>
      <vt:lpstr>MOVING UP TO SECONDARY SCHOOL</vt:lpstr>
      <vt:lpstr>2023 testing – Coronavirus update</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2023</vt:lpstr>
      <vt:lpstr>After Offer Day</vt:lpstr>
      <vt:lpstr>About appeals</vt:lpstr>
      <vt:lpstr>Application summary</vt:lpstr>
      <vt:lpstr>The Secondary Transfer Test</vt:lpstr>
      <vt:lpstr>The Secondary Transfer Test</vt:lpstr>
      <vt:lpstr>Testing timeline</vt:lpstr>
      <vt:lpstr>Impact of Covid</vt:lpstr>
      <vt:lpstr>Do all children have to sit the Secondary Transfer Test?</vt:lpstr>
      <vt:lpstr>What does the Secondary Transfer  Test measure?</vt:lpstr>
      <vt:lpstr>Familiarisation booklet</vt:lpstr>
      <vt:lpstr>On the test days</vt:lpstr>
      <vt:lpstr>Illness during the test period</vt:lpstr>
      <vt:lpstr>If you think something has affected your child’s performance in the Transfer Test</vt:lpstr>
      <vt:lpstr>Special arrangements</vt:lpstr>
      <vt:lpstr>Coaching </vt:lpstr>
      <vt:lpstr>Marking and standardisation</vt:lpstr>
      <vt:lpstr>Weighting</vt:lpstr>
      <vt:lpstr>Results and qualification-14 October</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Denise Scott</cp:lastModifiedBy>
  <cp:revision>103</cp:revision>
  <dcterms:created xsi:type="dcterms:W3CDTF">2020-04-28T15:46:34Z</dcterms:created>
  <dcterms:modified xsi:type="dcterms:W3CDTF">2022-05-04T08:37:05Z</dcterms:modified>
</cp:coreProperties>
</file>