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742"/>
    <a:srgbClr val="219570"/>
    <a:srgbClr val="51A6DC"/>
    <a:srgbClr val="53BBE4"/>
    <a:srgbClr val="84CBEC"/>
    <a:srgbClr val="5C6AAE"/>
    <a:srgbClr val="DC1A14"/>
    <a:srgbClr val="831916"/>
    <a:srgbClr val="588817"/>
    <a:srgbClr val="1F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9" autoAdjust="0"/>
    <p:restoredTop sz="94658"/>
  </p:normalViewPr>
  <p:slideViewPr>
    <p:cSldViewPr snapToGrid="0" snapToObjects="1">
      <p:cViewPr>
        <p:scale>
          <a:sx n="100" d="100"/>
          <a:sy n="100" d="100"/>
        </p:scale>
        <p:origin x="31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D87FF-F132-4994-6A27-6CEAA739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C90CFD-5DB1-3137-C296-CF6C9E07DCF2}"/>
              </a:ext>
            </a:extLst>
          </p:cNvPr>
          <p:cNvSpPr/>
          <p:nvPr/>
        </p:nvSpPr>
        <p:spPr>
          <a:xfrm>
            <a:off x="1900965" y="5693831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i="1" spc="20" dirty="0">
                <a:solidFill>
                  <a:srgbClr val="219570"/>
                </a:solidFill>
              </a:rPr>
              <a:t>Jacket </a:t>
            </a:r>
            <a:r>
              <a:rPr lang="en-GB" sz="1200" b="1" i="1" spc="20" dirty="0" smtClean="0">
                <a:solidFill>
                  <a:srgbClr val="219570"/>
                </a:solidFill>
              </a:rPr>
              <a:t>potatoes</a:t>
            </a:r>
            <a:r>
              <a:rPr lang="en-GB" sz="1200" b="1" i="1" spc="20" dirty="0">
                <a:solidFill>
                  <a:srgbClr val="219570"/>
                </a:solidFill>
              </a:rPr>
              <a:t>, salad bar, fresh fruit and free from puddings available daily</a:t>
            </a:r>
            <a:r>
              <a:rPr lang="en-US" sz="12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F0BF2-4F2E-D05E-75AB-199551E2EDA4}"/>
              </a:ext>
            </a:extLst>
          </p:cNvPr>
          <p:cNvSpPr/>
          <p:nvPr/>
        </p:nvSpPr>
        <p:spPr>
          <a:xfrm>
            <a:off x="1012054" y="301100"/>
            <a:ext cx="20596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1"/>
                </a:solidFill>
                <a:cs typeface="Aleo Bold Italic"/>
              </a:rPr>
              <a:t>Week commencing </a:t>
            </a:r>
          </a:p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21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st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April, 12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May, 9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June and 30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June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717FBA-3989-B58C-8B9D-40197E4D1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29833"/>
              </p:ext>
            </p:extLst>
          </p:nvPr>
        </p:nvGraphicFramePr>
        <p:xfrm>
          <a:off x="1803310" y="1343827"/>
          <a:ext cx="5969035" cy="460276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8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&amp; Creamy Chicken Balti with Peppers &amp; Spinach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Beef Lasagne with a Cheesy Crust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Bolognaise and Gluten Free Pasta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Butchers Select Pork &amp;  Leek Sausages with Caramelised Red Onion Gravy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sausages available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Honey &amp; BBQ Glazed Chicken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Margherita Focaccia Pizza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and Vegetable Creamy Curry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Ratatouille Vegetable &amp; Penne Pasta Bake with Basil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Glamorgan Sausages with Caramelised Red Onion Gravy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 E, Mk, Mu, So, Su)</a:t>
                      </a:r>
                      <a:endParaRPr lang="en-GB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Quorn and Vegetable Wraps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</a:t>
                      </a:r>
                      <a:r>
                        <a:rPr lang="en-GB" sz="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  <a:r>
                        <a:rPr lang="en-GB" sz="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Basil Focaccia Pizza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Mixed Summer Salad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Tomatoes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654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Brown Rice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Mashed </a:t>
                      </a: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40753"/>
                  </a:ext>
                </a:extLst>
              </a:tr>
              <a:tr h="739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Berry Eton </a:t>
                      </a:r>
                      <a:b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 Pots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and Thyme Sponge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Chocolate Chip &amp; Raspberry Cookie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Poached Pear Conde Pots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Dorset Apple Cake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964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2F80204-3B37-228D-0909-53D43F472307}"/>
              </a:ext>
            </a:extLst>
          </p:cNvPr>
          <p:cNvSpPr/>
          <p:nvPr/>
        </p:nvSpPr>
        <p:spPr>
          <a:xfrm>
            <a:off x="1705656" y="1269674"/>
            <a:ext cx="5969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spc="20" dirty="0" smtClean="0">
                <a:solidFill>
                  <a:srgbClr val="219570"/>
                </a:solidFill>
                <a:cs typeface="Aleo Bold Italic"/>
              </a:rPr>
              <a:t>Chef’s </a:t>
            </a:r>
            <a:r>
              <a:rPr lang="en-GB" sz="1400" b="1" i="1" spc="20" dirty="0">
                <a:solidFill>
                  <a:srgbClr val="219570"/>
                </a:solidFill>
                <a:cs typeface="Aleo Bold Italic"/>
              </a:rPr>
              <a:t>soup served everyday and fresh bread served twice a week </a:t>
            </a:r>
            <a:endParaRPr lang="en-US" sz="1400" b="1" i="1" spc="20" dirty="0">
              <a:solidFill>
                <a:srgbClr val="219570"/>
              </a:solidFill>
              <a:cs typeface="Aleo 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420543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2D558-902F-115F-18B2-463C3643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9EA7CF-F62D-6D2A-D3F2-E51F9918DD0A}"/>
              </a:ext>
            </a:extLst>
          </p:cNvPr>
          <p:cNvSpPr/>
          <p:nvPr/>
        </p:nvSpPr>
        <p:spPr>
          <a:xfrm>
            <a:off x="1118586" y="301100"/>
            <a:ext cx="207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1"/>
                </a:solidFill>
                <a:cs typeface="Aleo Bold Italic"/>
              </a:rPr>
              <a:t>Week commencing</a:t>
            </a:r>
          </a:p>
          <a:p>
            <a:pPr algn="ctr"/>
            <a:r>
              <a:rPr lang="en-US" sz="1200" b="1" spc="20" dirty="0">
                <a:solidFill>
                  <a:schemeClr val="bg1"/>
                </a:solidFill>
                <a:cs typeface="Aleo Bold Italic"/>
              </a:rPr>
              <a:t>28</a:t>
            </a:r>
            <a:r>
              <a:rPr lang="en-US" sz="12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April,19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May, 16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June and </a:t>
            </a:r>
            <a:r>
              <a:rPr lang="en-US" sz="1100" b="1" spc="20" dirty="0" smtClean="0">
                <a:solidFill>
                  <a:schemeClr val="bg1"/>
                </a:solidFill>
                <a:cs typeface="Aleo Bold Italic"/>
              </a:rPr>
              <a:t>7th</a:t>
            </a:r>
            <a:r>
              <a:rPr lang="en-US" sz="1100" b="1" spc="20" dirty="0" smtClean="0">
                <a:solidFill>
                  <a:schemeClr val="bg1"/>
                </a:solidFill>
                <a:cs typeface="Aleo Bold Italic"/>
              </a:rPr>
              <a:t> 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July </a:t>
            </a:r>
          </a:p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A3BFD6-14DD-B89A-62E2-69D7D14E4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42332"/>
              </p:ext>
            </p:extLst>
          </p:nvPr>
        </p:nvGraphicFramePr>
        <p:xfrm>
          <a:off x="1900965" y="1348936"/>
          <a:ext cx="5969035" cy="43884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1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Tandoori Chicken with Mint &amp; Cucumber Raita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Beef Meatballs in a Rich Tomato &amp; Basil Sauce 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served with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Breast, Stuffing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Gravy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Beef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Carne, Smashed Avocado, Sour Cream, Salsa &amp; Tortilla Chips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Fingers Or Baked Fish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Chunky Tartare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Lemon Wedges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Tandoori Aubergine, Tarka Dhal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Naan Bread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Ce,G,So,Mk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Bake with Crunchy Garlic Crumble Topping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Pot Sausage &amp; Vegetable Casserole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Buffalo Bean Chilli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Smashed Avocado, Sour Cream, Salsa &amp; Tortilla Chips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G,E,Mk,Mu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Summer Hero “Leaf Spinach”</a:t>
                      </a:r>
                      <a:b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Spinach &amp; Feta Cheese Spanakopita Filo Pie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Roasted Butternut Squash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Cauliflower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Leeks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Parsley Carrots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Spring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Peppers &amp; Corn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Turmeric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Focaccia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 Potatoes 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40753"/>
                  </a:ext>
                </a:extLst>
              </a:tr>
              <a:tr h="73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Blueberry &amp; Lemon Cheesecake Pots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</a:t>
                      </a:r>
                      <a:r>
                        <a:rPr lang="en-GB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Cake </a:t>
                      </a: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ookie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Peach Melba Crumble Pots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Cake with Chocolate Orange Frosting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Strawberry &amp; Coconut Chia Seed Pudding Pot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964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449A5E-CB95-5261-EA73-5FEE5184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05" y="2566598"/>
            <a:ext cx="169871" cy="169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45CD0F-DC01-B3A2-327C-8960342978F7}"/>
              </a:ext>
            </a:extLst>
          </p:cNvPr>
          <p:cNvSpPr/>
          <p:nvPr/>
        </p:nvSpPr>
        <p:spPr>
          <a:xfrm>
            <a:off x="1636116" y="1348466"/>
            <a:ext cx="5969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spc="20" dirty="0">
                <a:solidFill>
                  <a:srgbClr val="219570"/>
                </a:solidFill>
                <a:cs typeface="Aleo Bold Italic"/>
              </a:rPr>
              <a:t>Chefs soup served everyday and fresh bread served twice a week </a:t>
            </a:r>
            <a:endParaRPr lang="en-US" sz="1400" b="1" i="1" spc="20" dirty="0">
              <a:solidFill>
                <a:srgbClr val="219570"/>
              </a:solidFill>
              <a:cs typeface="Aleo Bold Ital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C121F-600F-8192-8682-E84FC53DEC17}"/>
              </a:ext>
            </a:extLst>
          </p:cNvPr>
          <p:cNvSpPr/>
          <p:nvPr/>
        </p:nvSpPr>
        <p:spPr>
          <a:xfrm>
            <a:off x="1900965" y="5705525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i="1" spc="20" dirty="0">
                <a:solidFill>
                  <a:srgbClr val="219570"/>
                </a:solidFill>
              </a:rPr>
              <a:t>Jacket </a:t>
            </a:r>
            <a:r>
              <a:rPr lang="en-GB" sz="1200" b="1" i="1" spc="20" dirty="0" smtClean="0">
                <a:solidFill>
                  <a:srgbClr val="219570"/>
                </a:solidFill>
              </a:rPr>
              <a:t>potatoes</a:t>
            </a:r>
            <a:r>
              <a:rPr lang="en-GB" sz="1200" b="1" i="1" spc="20" dirty="0">
                <a:solidFill>
                  <a:srgbClr val="219570"/>
                </a:solidFill>
              </a:rPr>
              <a:t>, salad bar, fresh fruit free and from puddings available daily</a:t>
            </a:r>
            <a:r>
              <a:rPr lang="en-US" sz="12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19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EFCF3-50CF-60E4-B676-7031AD0EC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4CB41-76DA-35C3-6794-B0EE1095C55B}"/>
              </a:ext>
            </a:extLst>
          </p:cNvPr>
          <p:cNvSpPr/>
          <p:nvPr/>
        </p:nvSpPr>
        <p:spPr>
          <a:xfrm>
            <a:off x="1189607" y="301100"/>
            <a:ext cx="20596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1"/>
                </a:solidFill>
                <a:cs typeface="Aleo Bold Italic"/>
              </a:rPr>
              <a:t>Week commencing</a:t>
            </a:r>
          </a:p>
          <a:p>
            <a:pPr algn="ctr"/>
            <a:r>
              <a:rPr lang="en-US" sz="1200" b="1" spc="20" dirty="0" smtClean="0">
                <a:solidFill>
                  <a:schemeClr val="bg1"/>
                </a:solidFill>
                <a:cs typeface="Aleo Bold Italic"/>
              </a:rPr>
              <a:t>5th</a:t>
            </a:r>
            <a:r>
              <a:rPr lang="en-US" sz="1200" b="1" spc="20" dirty="0" smtClean="0">
                <a:solidFill>
                  <a:schemeClr val="bg1"/>
                </a:solidFill>
                <a:cs typeface="Aleo Bold Italic"/>
              </a:rPr>
              <a:t> </a:t>
            </a:r>
            <a:r>
              <a:rPr lang="en-US" sz="1200" b="1" spc="20" dirty="0">
                <a:solidFill>
                  <a:schemeClr val="bg1"/>
                </a:solidFill>
                <a:cs typeface="Aleo Bold Italic"/>
              </a:rPr>
              <a:t>May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, 2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nd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</a:t>
            </a:r>
            <a:r>
              <a:rPr lang="en-US" sz="1100" b="1" spc="20" dirty="0" smtClean="0">
                <a:solidFill>
                  <a:schemeClr val="bg1"/>
                </a:solidFill>
                <a:cs typeface="Aleo Bold Italic"/>
              </a:rPr>
              <a:t>June and 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23</a:t>
            </a:r>
            <a:r>
              <a:rPr lang="en-US" sz="1100" b="1" spc="20" baseline="30000" dirty="0">
                <a:solidFill>
                  <a:schemeClr val="bg1"/>
                </a:solidFill>
                <a:cs typeface="Aleo Bold Italic"/>
              </a:rPr>
              <a:t>rd</a:t>
            </a:r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 </a:t>
            </a:r>
            <a:r>
              <a:rPr lang="en-US" sz="1100" b="1" spc="20" dirty="0" smtClean="0">
                <a:solidFill>
                  <a:schemeClr val="bg1"/>
                </a:solidFill>
                <a:cs typeface="Aleo Bold Italic"/>
              </a:rPr>
              <a:t>June</a:t>
            </a:r>
            <a:endParaRPr lang="en-US" sz="1100" b="1" spc="20" dirty="0">
              <a:solidFill>
                <a:schemeClr val="bg1"/>
              </a:solidFill>
              <a:cs typeface="Aleo Bold Italic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9A672A-C3B8-87DC-508E-EB548B8C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97387"/>
              </p:ext>
            </p:extLst>
          </p:nvPr>
        </p:nvGraphicFramePr>
        <p:xfrm>
          <a:off x="1900965" y="1348936"/>
          <a:ext cx="5969035" cy="43884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1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Beef Bolognaise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Beef &amp; Summer Vegetable Stew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Norfolk Turkey with Cranberry Stuffing (G) &amp;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Katsu Chicken with Curry Sauce &amp; Pickled Asian Vegetables 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Chunky Tartare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Lemon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&amp; Lentil Bolognaise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Wonky Summer Vegetable &amp; White Bean Stew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Stuffed Mushrooms with Creamy Leeks &amp; Mature Cheddar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Katsu Tofu with Curry Sauce &amp; Pickled Asian Vegetables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G,E,So,Su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Rolls with Sweet &amp; Sour Sauce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Courgettes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Honey Carrots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Braised Red Cabbage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Spring Greens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Naked Slaw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Penne Pasta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Crushed Baby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Thyme Roast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Oven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40753"/>
                  </a:ext>
                </a:extLst>
              </a:tr>
              <a:tr h="73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&amp; Raspberry Fool Pots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Seasonal Summer Hero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Leaf Spinach”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Moss Cake with Cornflake Frosting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G,E,Mk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Drizzle Sponge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Messy Berries Pots with Greek Yoghurt &amp; Smashed Meringue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E,Mk,So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Pineapple Upside Down </a:t>
                      </a:r>
                      <a:r>
                        <a:rPr lang="en-GB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Cake with </a:t>
                      </a:r>
                      <a:r>
                        <a:rPr lang="en-GB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Custard 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G,E,Mk,So,Su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964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8C7925-6D71-CA9B-D9D8-E2EE1C3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09" y="4948820"/>
            <a:ext cx="169871" cy="169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4755A6-C969-FB63-032B-43B88F076A6F}"/>
              </a:ext>
            </a:extLst>
          </p:cNvPr>
          <p:cNvSpPr/>
          <p:nvPr/>
        </p:nvSpPr>
        <p:spPr>
          <a:xfrm>
            <a:off x="1636116" y="1371878"/>
            <a:ext cx="5969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spc="20" dirty="0">
                <a:solidFill>
                  <a:srgbClr val="219570"/>
                </a:solidFill>
                <a:cs typeface="Aleo Bold Italic"/>
              </a:rPr>
              <a:t>Chefs soup served everyday and fresh bread served twice a week </a:t>
            </a:r>
            <a:endParaRPr lang="en-US" sz="1400" b="1" i="1" spc="20" dirty="0">
              <a:solidFill>
                <a:srgbClr val="219570"/>
              </a:solidFill>
              <a:cs typeface="Aleo Bold Ital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6E303-47E4-74F0-DE73-CF7F4C8422A2}"/>
              </a:ext>
            </a:extLst>
          </p:cNvPr>
          <p:cNvSpPr/>
          <p:nvPr/>
        </p:nvSpPr>
        <p:spPr>
          <a:xfrm>
            <a:off x="1900966" y="5705525"/>
            <a:ext cx="59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i="1" spc="20" dirty="0">
                <a:solidFill>
                  <a:srgbClr val="219570"/>
                </a:solidFill>
              </a:rPr>
              <a:t>Jacket </a:t>
            </a:r>
            <a:r>
              <a:rPr lang="en-GB" sz="1200" b="1" i="1" spc="20" dirty="0" smtClean="0">
                <a:solidFill>
                  <a:srgbClr val="219570"/>
                </a:solidFill>
              </a:rPr>
              <a:t>potatoes</a:t>
            </a:r>
            <a:r>
              <a:rPr lang="en-GB" sz="1200" b="1" i="1" spc="20" dirty="0">
                <a:solidFill>
                  <a:srgbClr val="219570"/>
                </a:solidFill>
              </a:rPr>
              <a:t>, salad bar, fresh fruit, and free from puddings available daily</a:t>
            </a:r>
            <a:r>
              <a:rPr lang="en-US" sz="12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91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726</Words>
  <Application>Microsoft Office PowerPoint</Application>
  <PresentationFormat>A4 Paper (210x297 mm)</PresentationFormat>
  <Paragraphs>103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Aleo Bold Italic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Rebecca Worthington-Bodart</cp:lastModifiedBy>
  <cp:revision>279</cp:revision>
  <cp:lastPrinted>2025-03-19T10:07:58Z</cp:lastPrinted>
  <dcterms:created xsi:type="dcterms:W3CDTF">2017-05-18T11:03:17Z</dcterms:created>
  <dcterms:modified xsi:type="dcterms:W3CDTF">2025-03-27T17:08:07Z</dcterms:modified>
</cp:coreProperties>
</file>