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9" r:id="rId3"/>
    <p:sldId id="261" r:id="rId4"/>
  </p:sldIdLst>
  <p:sldSz cx="15119350" cy="104394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214"/>
    <a:srgbClr val="DB1B17"/>
    <a:srgbClr val="7FB542"/>
    <a:srgbClr val="F1F4F1"/>
    <a:srgbClr val="005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7482" autoAdjust="0"/>
  </p:normalViewPr>
  <p:slideViewPr>
    <p:cSldViewPr snapToGrid="0">
      <p:cViewPr varScale="1">
        <p:scale>
          <a:sx n="72" d="100"/>
          <a:sy n="72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08486"/>
            <a:ext cx="12851448" cy="3634458"/>
          </a:xfrm>
        </p:spPr>
        <p:txBody>
          <a:bodyPr anchor="b"/>
          <a:lstStyle>
            <a:lvl1pPr algn="ctr">
              <a:defRPr sz="9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483102"/>
            <a:ext cx="11339513" cy="2520438"/>
          </a:xfrm>
        </p:spPr>
        <p:txBody>
          <a:bodyPr/>
          <a:lstStyle>
            <a:lvl1pPr marL="0" indent="0" algn="ctr">
              <a:buNone/>
              <a:defRPr sz="3653"/>
            </a:lvl1pPr>
            <a:lvl2pPr marL="695950" indent="0" algn="ctr">
              <a:buNone/>
              <a:defRPr sz="3044"/>
            </a:lvl2pPr>
            <a:lvl3pPr marL="1391900" indent="0" algn="ctr">
              <a:buNone/>
              <a:defRPr sz="2740"/>
            </a:lvl3pPr>
            <a:lvl4pPr marL="2087850" indent="0" algn="ctr">
              <a:buNone/>
              <a:defRPr sz="2436"/>
            </a:lvl4pPr>
            <a:lvl5pPr marL="2783799" indent="0" algn="ctr">
              <a:buNone/>
              <a:defRPr sz="2436"/>
            </a:lvl5pPr>
            <a:lvl6pPr marL="3479749" indent="0" algn="ctr">
              <a:buNone/>
              <a:defRPr sz="2436"/>
            </a:lvl6pPr>
            <a:lvl7pPr marL="4175699" indent="0" algn="ctr">
              <a:buNone/>
              <a:defRPr sz="2436"/>
            </a:lvl7pPr>
            <a:lvl8pPr marL="4871649" indent="0" algn="ctr">
              <a:buNone/>
              <a:defRPr sz="2436"/>
            </a:lvl8pPr>
            <a:lvl9pPr marL="5567599" indent="0" algn="ctr">
              <a:buNone/>
              <a:defRPr sz="24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40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9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55801"/>
            <a:ext cx="3260110" cy="88469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55801"/>
            <a:ext cx="9591338" cy="88469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9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58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02603"/>
            <a:ext cx="13040439" cy="4342500"/>
          </a:xfrm>
        </p:spPr>
        <p:txBody>
          <a:bodyPr anchor="b"/>
          <a:lstStyle>
            <a:lvl1pPr>
              <a:defRPr sz="9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6986185"/>
            <a:ext cx="13040439" cy="2283618"/>
          </a:xfrm>
        </p:spPr>
        <p:txBody>
          <a:bodyPr/>
          <a:lstStyle>
            <a:lvl1pPr marL="0" indent="0">
              <a:buNone/>
              <a:defRPr sz="3653">
                <a:solidFill>
                  <a:schemeClr val="tx1"/>
                </a:solidFill>
              </a:defRPr>
            </a:lvl1pPr>
            <a:lvl2pPr marL="695950" indent="0">
              <a:buNone/>
              <a:defRPr sz="3044">
                <a:solidFill>
                  <a:schemeClr val="tx1">
                    <a:tint val="75000"/>
                  </a:schemeClr>
                </a:solidFill>
              </a:defRPr>
            </a:lvl2pPr>
            <a:lvl3pPr marL="139190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3pPr>
            <a:lvl4pPr marL="2087850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4pPr>
            <a:lvl5pPr marL="27837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5pPr>
            <a:lvl6pPr marL="34797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6pPr>
            <a:lvl7pPr marL="41756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7pPr>
            <a:lvl8pPr marL="48716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8pPr>
            <a:lvl9pPr marL="55675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45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779007"/>
            <a:ext cx="6425724" cy="6623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779007"/>
            <a:ext cx="6425724" cy="6623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2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55804"/>
            <a:ext cx="13040439" cy="2017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559104"/>
            <a:ext cx="6396193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813281"/>
            <a:ext cx="6396193" cy="560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559104"/>
            <a:ext cx="6427693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813281"/>
            <a:ext cx="6427693" cy="560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5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6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04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695960"/>
            <a:ext cx="4876384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03083"/>
            <a:ext cx="7654171" cy="7418740"/>
          </a:xfrm>
        </p:spPr>
        <p:txBody>
          <a:bodyPr/>
          <a:lstStyle>
            <a:lvl1pPr>
              <a:defRPr sz="4871"/>
            </a:lvl1pPr>
            <a:lvl2pPr>
              <a:defRPr sz="4262"/>
            </a:lvl2pPr>
            <a:lvl3pPr>
              <a:defRPr sz="3653"/>
            </a:lvl3pPr>
            <a:lvl4pPr>
              <a:defRPr sz="3044"/>
            </a:lvl4pPr>
            <a:lvl5pPr>
              <a:defRPr sz="3044"/>
            </a:lvl5pPr>
            <a:lvl6pPr>
              <a:defRPr sz="3044"/>
            </a:lvl6pPr>
            <a:lvl7pPr>
              <a:defRPr sz="3044"/>
            </a:lvl7pPr>
            <a:lvl8pPr>
              <a:defRPr sz="3044"/>
            </a:lvl8pPr>
            <a:lvl9pPr>
              <a:defRPr sz="30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131820"/>
            <a:ext cx="4876384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21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695960"/>
            <a:ext cx="4876384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03083"/>
            <a:ext cx="7654171" cy="7418740"/>
          </a:xfrm>
        </p:spPr>
        <p:txBody>
          <a:bodyPr anchor="t"/>
          <a:lstStyle>
            <a:lvl1pPr marL="0" indent="0">
              <a:buNone/>
              <a:defRPr sz="4871"/>
            </a:lvl1pPr>
            <a:lvl2pPr marL="695950" indent="0">
              <a:buNone/>
              <a:defRPr sz="4262"/>
            </a:lvl2pPr>
            <a:lvl3pPr marL="1391900" indent="0">
              <a:buNone/>
              <a:defRPr sz="3653"/>
            </a:lvl3pPr>
            <a:lvl4pPr marL="2087850" indent="0">
              <a:buNone/>
              <a:defRPr sz="3044"/>
            </a:lvl4pPr>
            <a:lvl5pPr marL="2783799" indent="0">
              <a:buNone/>
              <a:defRPr sz="3044"/>
            </a:lvl5pPr>
            <a:lvl6pPr marL="3479749" indent="0">
              <a:buNone/>
              <a:defRPr sz="3044"/>
            </a:lvl6pPr>
            <a:lvl7pPr marL="4175699" indent="0">
              <a:buNone/>
              <a:defRPr sz="3044"/>
            </a:lvl7pPr>
            <a:lvl8pPr marL="4871649" indent="0">
              <a:buNone/>
              <a:defRPr sz="3044"/>
            </a:lvl8pPr>
            <a:lvl9pPr marL="5567599" indent="0">
              <a:buNone/>
              <a:defRPr sz="30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131820"/>
            <a:ext cx="4876384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1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55804"/>
            <a:ext cx="13040439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779007"/>
            <a:ext cx="13040439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675780"/>
            <a:ext cx="340185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675780"/>
            <a:ext cx="5102781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675780"/>
            <a:ext cx="340185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65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91900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975" indent="-347975" algn="l" defTabSz="1391900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392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3987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58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17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77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36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196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55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0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7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6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5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3A03F8-56A0-FF4F-0DAF-7667ECD3C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773493-18EB-142A-ED45-8BCBDCFAA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10206"/>
              </p:ext>
            </p:extLst>
          </p:nvPr>
        </p:nvGraphicFramePr>
        <p:xfrm>
          <a:off x="2906943" y="2398644"/>
          <a:ext cx="9119936" cy="63477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52527">
                  <a:extLst>
                    <a:ext uri="{9D8B030D-6E8A-4147-A177-3AD203B41FA5}">
                      <a16:colId xmlns:a16="http://schemas.microsoft.com/office/drawing/2014/main" val="3659043729"/>
                    </a:ext>
                  </a:extLst>
                </a:gridCol>
                <a:gridCol w="1795448">
                  <a:extLst>
                    <a:ext uri="{9D8B030D-6E8A-4147-A177-3AD203B41FA5}">
                      <a16:colId xmlns:a16="http://schemas.microsoft.com/office/drawing/2014/main" val="539467673"/>
                    </a:ext>
                  </a:extLst>
                </a:gridCol>
                <a:gridCol w="1823987">
                  <a:extLst>
                    <a:ext uri="{9D8B030D-6E8A-4147-A177-3AD203B41FA5}">
                      <a16:colId xmlns:a16="http://schemas.microsoft.com/office/drawing/2014/main" val="2258514474"/>
                    </a:ext>
                  </a:extLst>
                </a:gridCol>
                <a:gridCol w="1775516">
                  <a:extLst>
                    <a:ext uri="{9D8B030D-6E8A-4147-A177-3AD203B41FA5}">
                      <a16:colId xmlns:a16="http://schemas.microsoft.com/office/drawing/2014/main" val="3127451909"/>
                    </a:ext>
                  </a:extLst>
                </a:gridCol>
                <a:gridCol w="1872458">
                  <a:extLst>
                    <a:ext uri="{9D8B030D-6E8A-4147-A177-3AD203B41FA5}">
                      <a16:colId xmlns:a16="http://schemas.microsoft.com/office/drawing/2014/main" val="4246570331"/>
                    </a:ext>
                  </a:extLst>
                </a:gridCol>
              </a:tblGrid>
              <a:tr h="99391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Roasted Tomato &amp;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Oregano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(Mk)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Balti Spinach &amp; Lentil Soup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Tuscan Vegetable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Bean &amp; Minestrone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G,Ce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Seasonal Autumn Hero</a:t>
                      </a: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Butternut Squash –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Roasted Autumn Squash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Rosemary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Chefs Seasonal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Soup Kitchen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19069"/>
                  </a:ext>
                </a:extLst>
              </a:tr>
              <a:tr h="93448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Katsu Curry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Greek Lamb Moussaka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topped with Crumbled Feta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Honey Roast Gammon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Gravy </a:t>
                      </a: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Mexican Pork Chilli Con Carne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Smashed Avocado, Sour Cream, Salsa and Tortilla Chips 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So,Mu,Mk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Fish Fingers (G,F)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Chunky Tartare Sauce (E)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Lemon Wedges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107638"/>
                  </a:ext>
                </a:extLst>
              </a:tr>
              <a:tr h="127863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Quorn Katsu Curry 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G,E,Mk,So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7FB54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VEGAN Plant Based Red Lentil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&amp; Aubergine Moussaka (</a:t>
                      </a:r>
                      <a:r>
                        <a:rPr lang="en-GB" sz="11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G,So</a:t>
                      </a: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GB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Cheesy Cauliflower Steak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Tomato &amp; Basil Sauce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G,Mk,E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Mexican Buffalo Bean Chilli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Smashed Avocado, Sour Cream,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Salsa and Tortilla Chips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So,Mu,Mk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VEGAN Chinese Vegetable Spring Rolls with Sweet &amp; Sour Sauce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520514"/>
                  </a:ext>
                </a:extLst>
              </a:tr>
              <a:tr h="102041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Charred Corn on the Cob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Roasted Mediterranean Vegetables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Courgettes with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Lemon &amp; Garlic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Tomato &amp; Rocket Salad  (Su)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Sticky Honey Carrots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Broccoli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Sauteed Autumn Greens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Jalapeno Slaw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Su,Mu,E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Garden Peas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Beans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036409"/>
                  </a:ext>
                </a:extLst>
              </a:tr>
              <a:tr h="9674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Coconut Rice (Su)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Paprika Parmentier Potatoes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Skin on Roasties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&amp; Wholegrain Rice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Oven Baked Chips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94389"/>
                  </a:ext>
                </a:extLst>
              </a:tr>
              <a:tr h="115293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Seasonal Autumn Hero </a:t>
                      </a:r>
                    </a:p>
                    <a:p>
                      <a:pPr marL="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Apples -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Dutch Apple Cake (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G,Mk,E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Custard (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G,So,Mk,E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Fresh Cut Fruit and Yoghurt Pots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Seeded Frosted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Carrot Cake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G,Mk,E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Fresh Cut Fruit and Yoghurt Pots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Vanilla and Black Cherry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Sponge Custard Sauce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Su,Mk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02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8A3F50F-D8CE-6D27-4868-793A9A2C81C9}"/>
              </a:ext>
            </a:extLst>
          </p:cNvPr>
          <p:cNvSpPr txBox="1"/>
          <p:nvPr/>
        </p:nvSpPr>
        <p:spPr>
          <a:xfrm>
            <a:off x="669279" y="9488313"/>
            <a:ext cx="267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A7214"/>
                </a:solidFill>
              </a:rPr>
              <a:t>1</a:t>
            </a:r>
            <a:r>
              <a:rPr lang="en-GB" b="1" baseline="30000" dirty="0">
                <a:solidFill>
                  <a:srgbClr val="EA7214"/>
                </a:solidFill>
              </a:rPr>
              <a:t>st</a:t>
            </a:r>
            <a:r>
              <a:rPr lang="en-GB" b="1" dirty="0">
                <a:solidFill>
                  <a:srgbClr val="EA7214"/>
                </a:solidFill>
              </a:rPr>
              <a:t> Sept, 22</a:t>
            </a:r>
            <a:r>
              <a:rPr lang="en-GB" b="1" baseline="30000" dirty="0">
                <a:solidFill>
                  <a:srgbClr val="EA7214"/>
                </a:solidFill>
              </a:rPr>
              <a:t>nd</a:t>
            </a:r>
            <a:r>
              <a:rPr lang="en-GB" b="1" dirty="0">
                <a:solidFill>
                  <a:srgbClr val="EA7214"/>
                </a:solidFill>
              </a:rPr>
              <a:t> Sept, </a:t>
            </a:r>
          </a:p>
          <a:p>
            <a:pPr algn="ctr"/>
            <a:r>
              <a:rPr lang="en-GB" b="1" dirty="0">
                <a:solidFill>
                  <a:srgbClr val="EA7214"/>
                </a:solidFill>
              </a:rPr>
              <a:t>13</a:t>
            </a:r>
            <a:r>
              <a:rPr lang="en-GB" b="1" baseline="30000" dirty="0">
                <a:solidFill>
                  <a:srgbClr val="EA7214"/>
                </a:solidFill>
              </a:rPr>
              <a:t>th</a:t>
            </a:r>
            <a:r>
              <a:rPr lang="en-GB" b="1" dirty="0">
                <a:solidFill>
                  <a:srgbClr val="EA7214"/>
                </a:solidFill>
              </a:rPr>
              <a:t> Oct, 17</a:t>
            </a:r>
            <a:r>
              <a:rPr lang="en-GB" b="1" baseline="30000" dirty="0">
                <a:solidFill>
                  <a:srgbClr val="EA7214"/>
                </a:solidFill>
              </a:rPr>
              <a:t>th</a:t>
            </a:r>
            <a:r>
              <a:rPr lang="en-GB" b="1" dirty="0">
                <a:solidFill>
                  <a:srgbClr val="EA7214"/>
                </a:solidFill>
              </a:rPr>
              <a:t> Nov, 8</a:t>
            </a:r>
            <a:r>
              <a:rPr lang="en-GB" b="1" baseline="30000" dirty="0">
                <a:solidFill>
                  <a:srgbClr val="EA7214"/>
                </a:solidFill>
              </a:rPr>
              <a:t>th</a:t>
            </a:r>
            <a:r>
              <a:rPr lang="en-GB" b="1" dirty="0">
                <a:solidFill>
                  <a:srgbClr val="EA7214"/>
                </a:solidFill>
              </a:rPr>
              <a:t> Dec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9CE60-2832-D63D-B8FB-C63E3ABAE4A4}"/>
              </a:ext>
            </a:extLst>
          </p:cNvPr>
          <p:cNvSpPr/>
          <p:nvPr/>
        </p:nvSpPr>
        <p:spPr>
          <a:xfrm>
            <a:off x="4878385" y="4628471"/>
            <a:ext cx="1633752" cy="671521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681A3D-156C-E203-815F-22ADA445CD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31891" y="4426316"/>
            <a:ext cx="360492" cy="342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99820F-D775-708C-C8F9-4D9BCDC7DE93}"/>
              </a:ext>
            </a:extLst>
          </p:cNvPr>
          <p:cNvSpPr txBox="1"/>
          <p:nvPr/>
        </p:nvSpPr>
        <p:spPr>
          <a:xfrm>
            <a:off x="1463539" y="283673"/>
            <a:ext cx="2941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Allergen alternatives offered daily, please ask kitchen staff for more details. </a:t>
            </a:r>
          </a:p>
        </p:txBody>
      </p:sp>
    </p:spTree>
    <p:extLst>
      <p:ext uri="{BB962C8B-B14F-4D97-AF65-F5344CB8AC3E}">
        <p14:creationId xmlns:p14="http://schemas.microsoft.com/office/powerpoint/2010/main" val="202906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228942-6446-D41E-5F22-42C8D0D97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E97C0F-5E68-80F7-ADC7-851DAF639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964559"/>
              </p:ext>
            </p:extLst>
          </p:nvPr>
        </p:nvGraphicFramePr>
        <p:xfrm>
          <a:off x="2878254" y="2416604"/>
          <a:ext cx="9120771" cy="632983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52695">
                  <a:extLst>
                    <a:ext uri="{9D8B030D-6E8A-4147-A177-3AD203B41FA5}">
                      <a16:colId xmlns:a16="http://schemas.microsoft.com/office/drawing/2014/main" val="3659043729"/>
                    </a:ext>
                  </a:extLst>
                </a:gridCol>
                <a:gridCol w="1795613">
                  <a:extLst>
                    <a:ext uri="{9D8B030D-6E8A-4147-A177-3AD203B41FA5}">
                      <a16:colId xmlns:a16="http://schemas.microsoft.com/office/drawing/2014/main" val="539467673"/>
                    </a:ext>
                  </a:extLst>
                </a:gridCol>
                <a:gridCol w="1824154">
                  <a:extLst>
                    <a:ext uri="{9D8B030D-6E8A-4147-A177-3AD203B41FA5}">
                      <a16:colId xmlns:a16="http://schemas.microsoft.com/office/drawing/2014/main" val="2258514474"/>
                    </a:ext>
                  </a:extLst>
                </a:gridCol>
                <a:gridCol w="1775680">
                  <a:extLst>
                    <a:ext uri="{9D8B030D-6E8A-4147-A177-3AD203B41FA5}">
                      <a16:colId xmlns:a16="http://schemas.microsoft.com/office/drawing/2014/main" val="3127451909"/>
                    </a:ext>
                  </a:extLst>
                </a:gridCol>
                <a:gridCol w="1872629">
                  <a:extLst>
                    <a:ext uri="{9D8B030D-6E8A-4147-A177-3AD203B41FA5}">
                      <a16:colId xmlns:a16="http://schemas.microsoft.com/office/drawing/2014/main" val="4246570331"/>
                    </a:ext>
                  </a:extLst>
                </a:gridCol>
              </a:tblGrid>
              <a:tr h="99021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Carrot, Orange &amp; Coriander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Spiced Tomato &amp; Red Lentil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Cannellini White Bean,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Spinach &amp; Chive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(Mk)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Parsnip &amp; Cumin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(G)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Chefs Seasonal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Soup Kitchen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19069"/>
                  </a:ext>
                </a:extLst>
              </a:tr>
              <a:tr h="100615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Succulent Yoghurt Marinated Tandoori Chicken with Cucumber, Mint &amp; Red Onion Salad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So,Mk,Ce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Traditional Slow Cooked Italian Pork Tomato Lasagne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G,Mk,E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Cowboy Pie 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G,Su,Ce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Roasted Chicken</a:t>
                      </a:r>
                      <a:r>
                        <a:rPr lang="en-GB" sz="11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ith Fire Roasted Pepper, Spinach Tomato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Sauce &amp; Gnocchi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G,So,Mu,Mk,E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Battered Fish Chunky Tartare Sauce &amp; Lemon Wedges (G,F,E)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107638"/>
                  </a:ext>
                </a:extLst>
              </a:tr>
              <a:tr h="119269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VEGAN Tandoori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Cauliflower with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Tarka Dhal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G,Ce</a:t>
                      </a: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Creamy Garlic, Leek, Spinach, Macaroni Cheese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G,Mu,Mk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Quorn Sausage Cowboy Pie 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G,Ce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Gnocchi in a Roasted Vegetable Tomato Sauce Topped with Melting Mozzarella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G,So,Mu,Mk,E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VEGAN Home- made Fishless Fingers, with Vegan Mayonnaise &amp; Lemon 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G,So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520514"/>
                  </a:ext>
                </a:extLst>
              </a:tr>
              <a:tr h="100716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Roasted Sweetcorn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Sautéed Leeks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Steamed Broccoli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Accent House Salad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Su,Mu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Steamed Green Beans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Thyme Roasted Carrot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Beetroot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Rocket and Radish Salad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Sautéed Savoy Cabbage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Garden Peas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Beans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036409"/>
                  </a:ext>
                </a:extLst>
              </a:tr>
              <a:tr h="967408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&amp; Wholegrain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Cardamom Rice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 Naan Bread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Garlic Focaccia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Creamy Mash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Home Made Garlic Bread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Oven Chips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94389"/>
                  </a:ext>
                </a:extLst>
              </a:tr>
              <a:tr h="116619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Classic Jam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Sponge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Custard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G,So,Mk,E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Fresh Cut Fruit and Yoghurt Pots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Fruity Vegan Jelly Pots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Fresh Cut Fruit and Yoghurt Pots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Winter Berry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Cheesecake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Pots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020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32683A6-B2A8-B87A-A1AB-1E0D34A44B13}"/>
              </a:ext>
            </a:extLst>
          </p:cNvPr>
          <p:cNvSpPr txBox="1"/>
          <p:nvPr/>
        </p:nvSpPr>
        <p:spPr>
          <a:xfrm>
            <a:off x="656216" y="9501376"/>
            <a:ext cx="2670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EA7214"/>
                </a:solidFill>
              </a:rPr>
              <a:t> 8</a:t>
            </a:r>
            <a:r>
              <a:rPr lang="en-GB" sz="2000" b="1" baseline="30000" dirty="0">
                <a:solidFill>
                  <a:srgbClr val="EA7214"/>
                </a:solidFill>
              </a:rPr>
              <a:t>th</a:t>
            </a:r>
            <a:r>
              <a:rPr lang="en-GB" sz="2000" b="1" dirty="0">
                <a:solidFill>
                  <a:srgbClr val="EA7214"/>
                </a:solidFill>
              </a:rPr>
              <a:t> Sept, 29</a:t>
            </a:r>
            <a:r>
              <a:rPr lang="en-GB" sz="2000" b="1" baseline="30000" dirty="0">
                <a:solidFill>
                  <a:srgbClr val="EA7214"/>
                </a:solidFill>
              </a:rPr>
              <a:t>th</a:t>
            </a:r>
            <a:r>
              <a:rPr lang="en-GB" sz="2000" b="1" dirty="0">
                <a:solidFill>
                  <a:srgbClr val="EA7214"/>
                </a:solidFill>
              </a:rPr>
              <a:t> Sept, </a:t>
            </a:r>
          </a:p>
          <a:p>
            <a:pPr algn="ctr"/>
            <a:r>
              <a:rPr lang="en-GB" sz="2000" b="1" dirty="0">
                <a:solidFill>
                  <a:srgbClr val="EA7214"/>
                </a:solidFill>
              </a:rPr>
              <a:t>3</a:t>
            </a:r>
            <a:r>
              <a:rPr lang="en-GB" sz="2000" b="1" baseline="30000" dirty="0">
                <a:solidFill>
                  <a:srgbClr val="EA7214"/>
                </a:solidFill>
              </a:rPr>
              <a:t>rd</a:t>
            </a:r>
            <a:r>
              <a:rPr lang="en-GB" sz="2000" b="1" dirty="0">
                <a:solidFill>
                  <a:srgbClr val="EA7214"/>
                </a:solidFill>
              </a:rPr>
              <a:t> Nov, 24</a:t>
            </a:r>
            <a:r>
              <a:rPr lang="en-GB" sz="2000" b="1" baseline="30000" dirty="0">
                <a:solidFill>
                  <a:srgbClr val="EA7214"/>
                </a:solidFill>
              </a:rPr>
              <a:t>th</a:t>
            </a:r>
            <a:r>
              <a:rPr lang="en-GB" sz="2000" b="1" dirty="0">
                <a:solidFill>
                  <a:srgbClr val="EA7214"/>
                </a:solidFill>
              </a:rPr>
              <a:t> Nov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2D21A-2338-F8D2-23BD-D2A61F2B03DB}"/>
              </a:ext>
            </a:extLst>
          </p:cNvPr>
          <p:cNvSpPr/>
          <p:nvPr/>
        </p:nvSpPr>
        <p:spPr>
          <a:xfrm>
            <a:off x="3005494" y="4680024"/>
            <a:ext cx="1614955" cy="680835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 dirty="0"/>
          </a:p>
          <a:p>
            <a:pPr algn="ctr"/>
            <a:endParaRPr lang="en-GB" sz="3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A53920-64D8-6447-706E-B7D628B9C4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12860" y="4529533"/>
            <a:ext cx="360492" cy="342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8FE137-A380-CE02-FF12-14E6E086AC9F}"/>
              </a:ext>
            </a:extLst>
          </p:cNvPr>
          <p:cNvSpPr txBox="1"/>
          <p:nvPr/>
        </p:nvSpPr>
        <p:spPr>
          <a:xfrm>
            <a:off x="1463539" y="283673"/>
            <a:ext cx="2941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Allergen alternatives offered daily, please ask kitchen staff for more details. </a:t>
            </a:r>
          </a:p>
        </p:txBody>
      </p:sp>
    </p:spTree>
    <p:extLst>
      <p:ext uri="{BB962C8B-B14F-4D97-AF65-F5344CB8AC3E}">
        <p14:creationId xmlns:p14="http://schemas.microsoft.com/office/powerpoint/2010/main" val="161328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770FF2-0200-F1F7-2ECB-59BFBA108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FC23EB-257F-3849-499C-1C408B9D5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659424"/>
              </p:ext>
            </p:extLst>
          </p:nvPr>
        </p:nvGraphicFramePr>
        <p:xfrm>
          <a:off x="2934409" y="2402520"/>
          <a:ext cx="9095874" cy="626001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47639">
                  <a:extLst>
                    <a:ext uri="{9D8B030D-6E8A-4147-A177-3AD203B41FA5}">
                      <a16:colId xmlns:a16="http://schemas.microsoft.com/office/drawing/2014/main" val="3659043729"/>
                    </a:ext>
                  </a:extLst>
                </a:gridCol>
                <a:gridCol w="1790711">
                  <a:extLst>
                    <a:ext uri="{9D8B030D-6E8A-4147-A177-3AD203B41FA5}">
                      <a16:colId xmlns:a16="http://schemas.microsoft.com/office/drawing/2014/main" val="539467673"/>
                    </a:ext>
                  </a:extLst>
                </a:gridCol>
                <a:gridCol w="1819175">
                  <a:extLst>
                    <a:ext uri="{9D8B030D-6E8A-4147-A177-3AD203B41FA5}">
                      <a16:colId xmlns:a16="http://schemas.microsoft.com/office/drawing/2014/main" val="2258514474"/>
                    </a:ext>
                  </a:extLst>
                </a:gridCol>
                <a:gridCol w="1770832">
                  <a:extLst>
                    <a:ext uri="{9D8B030D-6E8A-4147-A177-3AD203B41FA5}">
                      <a16:colId xmlns:a16="http://schemas.microsoft.com/office/drawing/2014/main" val="3127451909"/>
                    </a:ext>
                  </a:extLst>
                </a:gridCol>
                <a:gridCol w="1867517">
                  <a:extLst>
                    <a:ext uri="{9D8B030D-6E8A-4147-A177-3AD203B41FA5}">
                      <a16:colId xmlns:a16="http://schemas.microsoft.com/office/drawing/2014/main" val="4246570331"/>
                    </a:ext>
                  </a:extLst>
                </a:gridCol>
              </a:tblGrid>
              <a:tr h="100328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Sweet Potato,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Coconut &amp; Chilli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(Ce)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Yellow Split Pea,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Chickpea &amp; Coriander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Cauliflower, Cheddar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Cheese, Chive (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Winter Vegetable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&amp; Butterbean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Chefs Seasonal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Soup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Kitchen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19069"/>
                  </a:ext>
                </a:extLst>
              </a:tr>
              <a:tr h="94090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Beef Burger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G,So,Se,Su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Mexican Lamb Chilli with Red Onion and Tomato Salsa with a Soft Tortilla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Cumberland Sausages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Gravy 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G,Su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Caramelised Balsamic Onion Chutney 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Su,Mu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Shepherds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Pie (Ce)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Fish Fingers (G,F)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Chunky Tartare Sauce (E)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Lemon Wedges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107638"/>
                  </a:ext>
                </a:extLst>
              </a:tr>
              <a:tr h="125611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VEGAN Crispy Burger with Vegan Mayo, Iceberg Lettuce</a:t>
                      </a:r>
                      <a:endParaRPr lang="en-GB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G,Se</a:t>
                      </a: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VEGAN Red &amp; Black Bean Eat Curious Chilli with Red Onion &amp; Tomato Salsa with a Soft Tortilla</a:t>
                      </a: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VEGAN Plant Based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Sausages with Gravy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Caramelised Balsamic </a:t>
                      </a:r>
                      <a:b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Onion Chutney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Su,Mu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Veggie Mince Cottage Pie 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So,Ce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Seasonal Autumn Hero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Squash –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Accent Signature “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Squashage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” Roll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G,Mk,E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with Herby Gravy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520514"/>
                  </a:ext>
                </a:extLst>
              </a:tr>
              <a:tr h="102325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Roasted Cauliflower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Five Spiced Corn Cob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Garden Salad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Steamed Broccoli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Steamed Broccoli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Honey Roasted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Parsnip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Smashed Swede &amp; Carrot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Steamed Broccoli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Garden Peas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Beans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036409"/>
                  </a:ext>
                </a:extLst>
              </a:tr>
              <a:tr h="94090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 Cut Wedges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and Wholegrain Rice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Crushed Potato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Spring Onion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Oven Chips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94389"/>
                  </a:ext>
                </a:extLst>
              </a:tr>
              <a:tr h="109554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Seasonal Autumn Hero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Apples</a:t>
                      </a:r>
                      <a:r>
                        <a:rPr lang="en-GB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Apple &amp; Raspberry Fool Pots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Fresh Cut Fruit and Yoghurt Pots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 &amp; Lime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Drizzle Cake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Fresh Cut Fruit and Yoghurt Pots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Seasonal Autumn Hero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Apples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Apple and Sultana Oat Crumble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with Vanilla Sauce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G,So,Mk,E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0200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62589CB-101A-AE99-AB5D-FEEE9FB041D3}"/>
              </a:ext>
            </a:extLst>
          </p:cNvPr>
          <p:cNvSpPr txBox="1"/>
          <p:nvPr/>
        </p:nvSpPr>
        <p:spPr>
          <a:xfrm>
            <a:off x="682342" y="9462188"/>
            <a:ext cx="2670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EA7214"/>
                </a:solidFill>
              </a:rPr>
              <a:t> 15</a:t>
            </a:r>
            <a:r>
              <a:rPr lang="en-GB" sz="2000" b="1" baseline="30000" dirty="0">
                <a:solidFill>
                  <a:srgbClr val="EA7214"/>
                </a:solidFill>
              </a:rPr>
              <a:t>th</a:t>
            </a:r>
            <a:r>
              <a:rPr lang="en-GB" sz="2000" b="1" dirty="0">
                <a:solidFill>
                  <a:srgbClr val="EA7214"/>
                </a:solidFill>
              </a:rPr>
              <a:t> Sept, 6</a:t>
            </a:r>
            <a:r>
              <a:rPr lang="en-GB" sz="2000" b="1" baseline="30000" dirty="0">
                <a:solidFill>
                  <a:srgbClr val="EA7214"/>
                </a:solidFill>
              </a:rPr>
              <a:t>th</a:t>
            </a:r>
            <a:r>
              <a:rPr lang="en-GB" sz="2000" b="1" dirty="0">
                <a:solidFill>
                  <a:srgbClr val="EA7214"/>
                </a:solidFill>
              </a:rPr>
              <a:t> Oct, </a:t>
            </a:r>
          </a:p>
          <a:p>
            <a:pPr algn="ctr"/>
            <a:r>
              <a:rPr lang="en-GB" sz="2000" b="1" dirty="0">
                <a:solidFill>
                  <a:srgbClr val="EA7214"/>
                </a:solidFill>
              </a:rPr>
              <a:t>10</a:t>
            </a:r>
            <a:r>
              <a:rPr lang="en-GB" sz="2000" b="1" baseline="30000" dirty="0">
                <a:solidFill>
                  <a:srgbClr val="EA7214"/>
                </a:solidFill>
              </a:rPr>
              <a:t>th</a:t>
            </a:r>
            <a:r>
              <a:rPr lang="en-GB" sz="2000" b="1" dirty="0">
                <a:solidFill>
                  <a:srgbClr val="EA7214"/>
                </a:solidFill>
              </a:rPr>
              <a:t> Nov, 1</a:t>
            </a:r>
            <a:r>
              <a:rPr lang="en-GB" sz="2000" b="1" baseline="30000" dirty="0">
                <a:solidFill>
                  <a:srgbClr val="EA7214"/>
                </a:solidFill>
              </a:rPr>
              <a:t>st</a:t>
            </a:r>
            <a:r>
              <a:rPr lang="en-GB" sz="2000" b="1" dirty="0">
                <a:solidFill>
                  <a:srgbClr val="EA7214"/>
                </a:solidFill>
              </a:rPr>
              <a:t> Dec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7F6598-9023-D163-3C0B-792A917F7140}"/>
              </a:ext>
            </a:extLst>
          </p:cNvPr>
          <p:cNvSpPr/>
          <p:nvPr/>
        </p:nvSpPr>
        <p:spPr>
          <a:xfrm>
            <a:off x="4817790" y="4612464"/>
            <a:ext cx="1731163" cy="680835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 dirty="0"/>
          </a:p>
          <a:p>
            <a:pPr algn="ctr"/>
            <a:endParaRPr lang="en-GB" sz="3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47C5CA-272A-321E-E69B-45173B0B1747}"/>
              </a:ext>
            </a:extLst>
          </p:cNvPr>
          <p:cNvSpPr/>
          <p:nvPr/>
        </p:nvSpPr>
        <p:spPr>
          <a:xfrm>
            <a:off x="2977067" y="4612464"/>
            <a:ext cx="1731163" cy="680835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 dirty="0"/>
          </a:p>
          <a:p>
            <a:pPr algn="ctr"/>
            <a:endParaRPr lang="en-GB" sz="3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0F1F1-9E8D-3748-6EA8-43BD06C20D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60331" y="4401304"/>
            <a:ext cx="360492" cy="342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37ED8-C623-9C17-1DAA-56FDE1ABE8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05197" y="5121895"/>
            <a:ext cx="360492" cy="342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19290A-B7E3-6971-AC84-010AC92ED917}"/>
              </a:ext>
            </a:extLst>
          </p:cNvPr>
          <p:cNvSpPr txBox="1"/>
          <p:nvPr/>
        </p:nvSpPr>
        <p:spPr>
          <a:xfrm>
            <a:off x="1463539" y="283673"/>
            <a:ext cx="2941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Allergen alternatives offered daily, please ask kitchen staff for more details. </a:t>
            </a:r>
          </a:p>
        </p:txBody>
      </p:sp>
    </p:spTree>
    <p:extLst>
      <p:ext uri="{BB962C8B-B14F-4D97-AF65-F5344CB8AC3E}">
        <p14:creationId xmlns:p14="http://schemas.microsoft.com/office/powerpoint/2010/main" val="4048753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1432</TotalTime>
  <Words>996</Words>
  <Application>Microsoft Office PowerPoint</Application>
  <PresentationFormat>Custom</PresentationFormat>
  <Paragraphs>243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Warboys</dc:creator>
  <cp:lastModifiedBy>Lynsey Elms</cp:lastModifiedBy>
  <cp:revision>31</cp:revision>
  <cp:lastPrinted>2025-07-22T11:57:29Z</cp:lastPrinted>
  <dcterms:created xsi:type="dcterms:W3CDTF">2025-06-09T13:58:23Z</dcterms:created>
  <dcterms:modified xsi:type="dcterms:W3CDTF">2025-09-09T11:09:50Z</dcterms:modified>
</cp:coreProperties>
</file>